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9"/>
  </p:normalViewPr>
  <p:slideViewPr>
    <p:cSldViewPr snapToGrid="0" snapToObjects="1">
      <p:cViewPr varScale="1">
        <p:scale>
          <a:sx n="83" d="100"/>
          <a:sy n="83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700163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Full-sized image</a:t>
            </a:r>
          </a:p>
        </p:txBody>
      </p:sp>
    </p:spTree>
    <p:extLst>
      <p:ext uri="{BB962C8B-B14F-4D97-AF65-F5344CB8AC3E}">
        <p14:creationId xmlns:p14="http://schemas.microsoft.com/office/powerpoint/2010/main" val="1011333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0" name="Shape 2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Photo + Heavy Text</a:t>
            </a:r>
          </a:p>
        </p:txBody>
      </p:sp>
    </p:spTree>
    <p:extLst>
      <p:ext uri="{BB962C8B-B14F-4D97-AF65-F5344CB8AC3E}">
        <p14:creationId xmlns:p14="http://schemas.microsoft.com/office/powerpoint/2010/main" val="410961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7" name="Shape 2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Full-sized image</a:t>
            </a:r>
          </a:p>
        </p:txBody>
      </p:sp>
    </p:spTree>
    <p:extLst>
      <p:ext uri="{BB962C8B-B14F-4D97-AF65-F5344CB8AC3E}">
        <p14:creationId xmlns:p14="http://schemas.microsoft.com/office/powerpoint/2010/main" val="71480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Photo + Heavy Text</a:t>
            </a:r>
          </a:p>
        </p:txBody>
      </p:sp>
    </p:spTree>
    <p:extLst>
      <p:ext uri="{BB962C8B-B14F-4D97-AF65-F5344CB8AC3E}">
        <p14:creationId xmlns:p14="http://schemas.microsoft.com/office/powerpoint/2010/main" val="147186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Standart slide</a:t>
            </a:r>
          </a:p>
        </p:txBody>
      </p:sp>
    </p:spTree>
    <p:extLst>
      <p:ext uri="{BB962C8B-B14F-4D97-AF65-F5344CB8AC3E}">
        <p14:creationId xmlns:p14="http://schemas.microsoft.com/office/powerpoint/2010/main" val="200328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Photo + Text</a:t>
            </a:r>
          </a:p>
        </p:txBody>
      </p:sp>
    </p:spTree>
    <p:extLst>
      <p:ext uri="{BB962C8B-B14F-4D97-AF65-F5344CB8AC3E}">
        <p14:creationId xmlns:p14="http://schemas.microsoft.com/office/powerpoint/2010/main" val="1044395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Photo + Text</a:t>
            </a:r>
          </a:p>
        </p:txBody>
      </p:sp>
    </p:spTree>
    <p:extLst>
      <p:ext uri="{BB962C8B-B14F-4D97-AF65-F5344CB8AC3E}">
        <p14:creationId xmlns:p14="http://schemas.microsoft.com/office/powerpoint/2010/main" val="1771220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Standart slide</a:t>
            </a:r>
          </a:p>
        </p:txBody>
      </p:sp>
    </p:spTree>
    <p:extLst>
      <p:ext uri="{BB962C8B-B14F-4D97-AF65-F5344CB8AC3E}">
        <p14:creationId xmlns:p14="http://schemas.microsoft.com/office/powerpoint/2010/main" val="488443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Standart slide</a:t>
            </a:r>
          </a:p>
        </p:txBody>
      </p:sp>
    </p:spTree>
    <p:extLst>
      <p:ext uri="{BB962C8B-B14F-4D97-AF65-F5344CB8AC3E}">
        <p14:creationId xmlns:p14="http://schemas.microsoft.com/office/powerpoint/2010/main" val="221955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Photo + Text</a:t>
            </a:r>
          </a:p>
        </p:txBody>
      </p:sp>
    </p:spTree>
    <p:extLst>
      <p:ext uri="{BB962C8B-B14F-4D97-AF65-F5344CB8AC3E}">
        <p14:creationId xmlns:p14="http://schemas.microsoft.com/office/powerpoint/2010/main" val="223548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1" name="Shape 1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Standart slide</a:t>
            </a:r>
          </a:p>
        </p:txBody>
      </p:sp>
    </p:spTree>
    <p:extLst>
      <p:ext uri="{BB962C8B-B14F-4D97-AF65-F5344CB8AC3E}">
        <p14:creationId xmlns:p14="http://schemas.microsoft.com/office/powerpoint/2010/main" val="1226135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hutterstock_16350377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374" y="18231"/>
            <a:ext cx="8948796" cy="6821538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/>
          <p:nvPr/>
        </p:nvSpPr>
        <p:spPr>
          <a:xfrm>
            <a:off x="1097700" y="1618517"/>
            <a:ext cx="69486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000" b="1">
                <a:solidFill>
                  <a:srgbClr val="D61E1C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de-DE" dirty="0"/>
              <a:t>DCPI SCHULUNG ZUM ZERTIFIZIERTEN TRAINER</a:t>
            </a:r>
          </a:p>
        </p:txBody>
      </p:sp>
      <p:sp>
        <p:nvSpPr>
          <p:cNvPr id="114" name="Shape 114"/>
          <p:cNvSpPr/>
          <p:nvPr/>
        </p:nvSpPr>
        <p:spPr>
          <a:xfrm>
            <a:off x="1097700" y="2803911"/>
            <a:ext cx="6948600" cy="550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000" b="1">
                <a:solidFill>
                  <a:srgbClr val="D61E1C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de-DE" dirty="0"/>
              <a:t>Zeitplanung </a:t>
            </a:r>
            <a:endParaRPr dirty="0"/>
          </a:p>
        </p:txBody>
      </p:sp>
      <p:sp>
        <p:nvSpPr>
          <p:cNvPr id="115" name="Shape 115"/>
          <p:cNvSpPr/>
          <p:nvPr/>
        </p:nvSpPr>
        <p:spPr>
          <a:xfrm rot="16200000">
            <a:off x="4371199" y="2085197"/>
            <a:ext cx="401602" cy="9144004"/>
          </a:xfrm>
          <a:prstGeom prst="rect">
            <a:avLst/>
          </a:prstGeom>
          <a:solidFill>
            <a:srgbClr val="0D0D0D">
              <a:alpha val="57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8740713" y="0"/>
            <a:ext cx="403287" cy="6858000"/>
          </a:xfrm>
          <a:prstGeom prst="rect">
            <a:avLst/>
          </a:prstGeom>
          <a:solidFill>
            <a:srgbClr val="970D2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7" name="image2.png" descr="CT_logo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58" y="5492684"/>
            <a:ext cx="1617579" cy="8087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AdobeStock_6588503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487222"/>
            <a:ext cx="9144001" cy="4409201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Shape 194"/>
          <p:cNvSpPr/>
          <p:nvPr/>
        </p:nvSpPr>
        <p:spPr>
          <a:xfrm rot="16200000">
            <a:off x="4371199" y="2085197"/>
            <a:ext cx="401602" cy="9144004"/>
          </a:xfrm>
          <a:prstGeom prst="rect">
            <a:avLst/>
          </a:prstGeom>
          <a:solidFill>
            <a:srgbClr val="0D0D0D">
              <a:alpha val="57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8740713" y="0"/>
            <a:ext cx="403287" cy="6858000"/>
          </a:xfrm>
          <a:prstGeom prst="rect">
            <a:avLst/>
          </a:prstGeom>
          <a:solidFill>
            <a:srgbClr val="970D2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339879" y="856339"/>
            <a:ext cx="8121861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spcBef>
                <a:spcPts val="400"/>
              </a:spcBef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de-DE" dirty="0" smtClean="0">
                <a:solidFill>
                  <a:srgbClr val="C00000"/>
                </a:solidFill>
              </a:rPr>
              <a:t>Wenn dir die Zeit ausgeht, orientiere dich an deinen M, S und N Markierungen, um auf einen Blick entscheiden zu können, wie viel Zeit du auf jeden Punkt noch verwenden willst. Wenn es sehr knapp wird, konzentriere dich nur noch auf die </a:t>
            </a:r>
            <a:r>
              <a:rPr lang="de-DE" dirty="0" err="1" smtClean="0">
                <a:solidFill>
                  <a:srgbClr val="C00000"/>
                </a:solidFill>
              </a:rPr>
              <a:t>Ms</a:t>
            </a:r>
            <a:r>
              <a:rPr lang="de-DE" dirty="0" smtClean="0">
                <a:solidFill>
                  <a:srgbClr val="C00000"/>
                </a:solidFill>
              </a:rPr>
              <a:t> und lass alles andere weg. 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311983" y="368962"/>
            <a:ext cx="8520034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de-DE" dirty="0" smtClean="0">
                <a:solidFill>
                  <a:srgbClr val="C00000"/>
                </a:solidFill>
              </a:rPr>
              <a:t>ÜBE DIESE TECHNIK</a:t>
            </a:r>
            <a:endParaRPr dirty="0">
              <a:solidFill>
                <a:srgbClr val="C00000"/>
              </a:solidFill>
            </a:endParaRPr>
          </a:p>
        </p:txBody>
      </p:sp>
      <p:pic>
        <p:nvPicPr>
          <p:cNvPr id="198" name="image2.png" descr="CT_logo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58" y="5492684"/>
            <a:ext cx="1617579" cy="8087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shutterstock_16350377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2374" y="18231"/>
            <a:ext cx="8948796" cy="6821538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Shape 203"/>
          <p:cNvSpPr/>
          <p:nvPr/>
        </p:nvSpPr>
        <p:spPr>
          <a:xfrm rot="16200000">
            <a:off x="4371199" y="2085197"/>
            <a:ext cx="401602" cy="9144004"/>
          </a:xfrm>
          <a:prstGeom prst="rect">
            <a:avLst/>
          </a:prstGeom>
          <a:solidFill>
            <a:srgbClr val="0D0D0D">
              <a:alpha val="57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8740713" y="0"/>
            <a:ext cx="403287" cy="6858000"/>
          </a:xfrm>
          <a:prstGeom prst="rect">
            <a:avLst/>
          </a:prstGeom>
          <a:solidFill>
            <a:srgbClr val="970D2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05" name="image2.png" descr="CT_logo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58" y="5492684"/>
            <a:ext cx="1617579" cy="8087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AdobeStock_6588503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487222"/>
            <a:ext cx="9144001" cy="4409201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 rot="16200000">
            <a:off x="4371199" y="2085197"/>
            <a:ext cx="401602" cy="9144004"/>
          </a:xfrm>
          <a:prstGeom prst="rect">
            <a:avLst/>
          </a:prstGeom>
          <a:solidFill>
            <a:srgbClr val="0D0D0D">
              <a:alpha val="57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8740713" y="0"/>
            <a:ext cx="403287" cy="6858000"/>
          </a:xfrm>
          <a:prstGeom prst="rect">
            <a:avLst/>
          </a:prstGeom>
          <a:solidFill>
            <a:srgbClr val="970D2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507555" y="984981"/>
            <a:ext cx="8233157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de-DE" dirty="0" smtClean="0">
                <a:solidFill>
                  <a:srgbClr val="C00000"/>
                </a:solidFill>
              </a:rPr>
              <a:t>Dir zu helfen, hochwertige Schulungen anzubieten in denen alle Lektionen des jeweiligen DCPI Kurses vollständig gelehrt werden können, so dass die Leiter die bestmögliche Ausbildung bekommen</a:t>
            </a:r>
            <a:r>
              <a:rPr dirty="0" smtClean="0">
                <a:solidFill>
                  <a:srgbClr val="C00000"/>
                </a:solidFill>
              </a:rPr>
              <a:t>. 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507555" y="453092"/>
            <a:ext cx="6948601" cy="47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5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de-DE" dirty="0" smtClean="0">
                <a:solidFill>
                  <a:srgbClr val="C00000"/>
                </a:solidFill>
              </a:rPr>
              <a:t>ZIEL</a:t>
            </a:r>
            <a:endParaRPr dirty="0">
              <a:solidFill>
                <a:srgbClr val="C00000"/>
              </a:solidFill>
            </a:endParaRPr>
          </a:p>
        </p:txBody>
      </p:sp>
      <p:pic>
        <p:nvPicPr>
          <p:cNvPr id="126" name="image2.png" descr="CT_logo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58" y="5492684"/>
            <a:ext cx="1617579" cy="8087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AdobeStock_823732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6300" y="-10702"/>
            <a:ext cx="4985167" cy="6879404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 rot="16200000">
            <a:off x="4371199" y="2085197"/>
            <a:ext cx="401602" cy="9144004"/>
          </a:xfrm>
          <a:prstGeom prst="rect">
            <a:avLst/>
          </a:prstGeom>
          <a:solidFill>
            <a:srgbClr val="0D0D0D">
              <a:alpha val="57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8740713" y="0"/>
            <a:ext cx="403287" cy="6858000"/>
          </a:xfrm>
          <a:prstGeom prst="rect">
            <a:avLst/>
          </a:prstGeom>
          <a:solidFill>
            <a:srgbClr val="970D2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5168809" y="362090"/>
            <a:ext cx="3331969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12750" indent="-412750">
              <a:spcBef>
                <a:spcPts val="400"/>
              </a:spcBef>
              <a:buSzPct val="100000"/>
              <a:buAutoNum type="alphaUcPeriod"/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Eine Veranstaltung im Zeitrahmen halten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5168809" y="1676468"/>
            <a:ext cx="3571904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Gründe, die die Einhaltung deines Zeitplans bedrohen</a:t>
            </a:r>
            <a:r>
              <a:rPr dirty="0" smtClean="0">
                <a:solidFill>
                  <a:srgbClr val="C00000"/>
                </a:solidFill>
              </a:rPr>
              <a:t>: </a:t>
            </a:r>
            <a:endParaRPr dirty="0">
              <a:solidFill>
                <a:srgbClr val="C00000"/>
              </a:solidFill>
            </a:endParaRPr>
          </a:p>
          <a:p>
            <a:pPr marL="326571" indent="-326571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sz="2800"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60000"/>
              <a:buFont typeface="Arial"/>
              <a:buChar char="•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Die Veranstaltung fängt später als geplant an</a:t>
            </a:r>
            <a:r>
              <a:rPr dirty="0" smtClean="0">
                <a:solidFill>
                  <a:srgbClr val="C00000"/>
                </a:solidFill>
              </a:rPr>
              <a:t>.</a:t>
            </a:r>
            <a:endParaRPr dirty="0">
              <a:solidFill>
                <a:srgbClr val="C00000"/>
              </a:solidFill>
            </a:endParaRPr>
          </a:p>
          <a:p>
            <a:pPr>
              <a:spcBef>
                <a:spcPts val="400"/>
              </a:spcBef>
              <a:defRPr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60000"/>
              <a:buFont typeface="Arial"/>
              <a:buChar char="•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Pausen, Mahlzeiten etc. werden länger als geplant ausgedehnt</a:t>
            </a:r>
            <a:r>
              <a:rPr dirty="0" smtClean="0">
                <a:solidFill>
                  <a:srgbClr val="C00000"/>
                </a:solidFill>
              </a:rPr>
              <a:t>. </a:t>
            </a:r>
            <a:endParaRPr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60000"/>
              <a:buFont typeface="Arial"/>
              <a:buChar char="•"/>
              <a:defRPr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60000"/>
              <a:buFont typeface="Arial"/>
              <a:buChar char="•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Diskussionen ufern aus in Bereiche, die nicht mehr zum Thema der jeweiligen Lektion gehören</a:t>
            </a:r>
            <a:r>
              <a:rPr dirty="0" smtClean="0">
                <a:solidFill>
                  <a:srgbClr val="C00000"/>
                </a:solidFill>
              </a:rPr>
              <a:t>. </a:t>
            </a:r>
            <a:endParaRPr dirty="0">
              <a:solidFill>
                <a:srgbClr val="C00000"/>
              </a:solidFill>
            </a:endParaRPr>
          </a:p>
        </p:txBody>
      </p:sp>
      <p:pic>
        <p:nvPicPr>
          <p:cNvPr id="135" name="image2.png" descr="CT_logo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58" y="5492684"/>
            <a:ext cx="1617579" cy="8087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AdobeStock_8456836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179" y="2634244"/>
            <a:ext cx="8754993" cy="4252377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hape 140"/>
          <p:cNvSpPr/>
          <p:nvPr/>
        </p:nvSpPr>
        <p:spPr>
          <a:xfrm rot="16200000">
            <a:off x="4371199" y="2085197"/>
            <a:ext cx="401602" cy="9144004"/>
          </a:xfrm>
          <a:prstGeom prst="rect">
            <a:avLst/>
          </a:prstGeom>
          <a:solidFill>
            <a:srgbClr val="0D0D0D">
              <a:alpha val="57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740713" y="0"/>
            <a:ext cx="403287" cy="6858000"/>
          </a:xfrm>
          <a:prstGeom prst="rect">
            <a:avLst/>
          </a:prstGeom>
          <a:solidFill>
            <a:srgbClr val="970D2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2" name="image2.png" descr="CT_logo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58" y="5492684"/>
            <a:ext cx="1617579" cy="808791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/>
          <p:nvPr/>
        </p:nvSpPr>
        <p:spPr>
          <a:xfrm>
            <a:off x="403655" y="894998"/>
            <a:ext cx="7204726" cy="1785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spcBef>
                <a:spcPts val="400"/>
              </a:spcBef>
              <a:buSzPct val="100000"/>
              <a:buAutoNum type="arabicPeriod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Informiere die Teilnehmer, dass sie an allen Lektionen teilnehmen müssen</a:t>
            </a:r>
            <a:r>
              <a:rPr dirty="0" smtClean="0">
                <a:solidFill>
                  <a:srgbClr val="C00000"/>
                </a:solidFill>
              </a:rPr>
              <a:t>.</a:t>
            </a:r>
            <a:endParaRPr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100000"/>
              <a:buAutoNum type="arabicPeriod" startAt="2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Informiere über den zeitlichen Ablauf</a:t>
            </a:r>
            <a:r>
              <a:rPr dirty="0" smtClean="0">
                <a:solidFill>
                  <a:srgbClr val="C00000"/>
                </a:solidFill>
              </a:rPr>
              <a:t>. </a:t>
            </a:r>
            <a:endParaRPr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100000"/>
              <a:buAutoNum type="arabicPeriod" startAt="3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Plane einige Stunden zusätzlich ein</a:t>
            </a:r>
            <a:r>
              <a:rPr dirty="0" smtClean="0">
                <a:solidFill>
                  <a:srgbClr val="C00000"/>
                </a:solidFill>
              </a:rPr>
              <a:t>.</a:t>
            </a:r>
            <a:endParaRPr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100000"/>
              <a:buAutoNum type="arabicPeriod" startAt="4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Plane zusätzliche Zeit für die Übersetzung ein</a:t>
            </a:r>
            <a:r>
              <a:rPr dirty="0" smtClean="0">
                <a:solidFill>
                  <a:srgbClr val="C00000"/>
                </a:solidFill>
              </a:rPr>
              <a:t>.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259517" y="283262"/>
            <a:ext cx="806101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 smtClean="0">
                <a:solidFill>
                  <a:srgbClr val="C00000"/>
                </a:solidFill>
              </a:rPr>
              <a:t>Strategie</a:t>
            </a:r>
            <a:r>
              <a:rPr lang="de-DE" dirty="0" err="1" smtClean="0">
                <a:solidFill>
                  <a:srgbClr val="C00000"/>
                </a:solidFill>
              </a:rPr>
              <a:t>n</a:t>
            </a:r>
            <a:r>
              <a:rPr lang="de-DE" dirty="0" smtClean="0">
                <a:solidFill>
                  <a:srgbClr val="C00000"/>
                </a:solidFill>
              </a:rPr>
              <a:t> für eine hochwertige Veranstaltung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AdobeStock_8456836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179" y="2634244"/>
            <a:ext cx="8754993" cy="4252377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 rot="16200000">
            <a:off x="4371199" y="2085197"/>
            <a:ext cx="401602" cy="9144004"/>
          </a:xfrm>
          <a:prstGeom prst="rect">
            <a:avLst/>
          </a:prstGeom>
          <a:solidFill>
            <a:srgbClr val="0D0D0D">
              <a:alpha val="57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8740713" y="0"/>
            <a:ext cx="403287" cy="6858000"/>
          </a:xfrm>
          <a:prstGeom prst="rect">
            <a:avLst/>
          </a:prstGeom>
          <a:solidFill>
            <a:srgbClr val="970D2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1" name="image2.png" descr="CT_logo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58" y="5492684"/>
            <a:ext cx="1617579" cy="808791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259517" y="283262"/>
            <a:ext cx="806101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de-DE" dirty="0">
                <a:solidFill>
                  <a:srgbClr val="C00000"/>
                </a:solidFill>
              </a:rPr>
              <a:t>Strategien für eine hochwertige Veranstaltung</a:t>
            </a:r>
          </a:p>
        </p:txBody>
      </p:sp>
      <p:sp>
        <p:nvSpPr>
          <p:cNvPr id="153" name="Shape 153"/>
          <p:cNvSpPr/>
          <p:nvPr/>
        </p:nvSpPr>
        <p:spPr>
          <a:xfrm>
            <a:off x="408177" y="903267"/>
            <a:ext cx="6045402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67392" indent="-367392">
              <a:spcBef>
                <a:spcPts val="400"/>
              </a:spcBef>
              <a:buSzPct val="100000"/>
              <a:buAutoNum type="arabicPeriod" startAt="5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Sprich vorab mit Ehrengästen.</a:t>
            </a:r>
            <a:endParaRPr dirty="0">
              <a:solidFill>
                <a:srgbClr val="C00000"/>
              </a:solidFill>
            </a:endParaRPr>
          </a:p>
          <a:p>
            <a:pPr marL="367392" indent="-367392">
              <a:spcBef>
                <a:spcPts val="400"/>
              </a:spcBef>
              <a:buSzPct val="100000"/>
              <a:buAutoNum type="arabicPeriod" startAt="6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Beantworte Fragen während der Pausen</a:t>
            </a:r>
            <a:r>
              <a:rPr dirty="0" smtClean="0">
                <a:solidFill>
                  <a:srgbClr val="C00000"/>
                </a:solidFill>
              </a:rPr>
              <a:t>.</a:t>
            </a:r>
            <a:endParaRPr dirty="0">
              <a:solidFill>
                <a:srgbClr val="C00000"/>
              </a:solidFill>
            </a:endParaRPr>
          </a:p>
          <a:p>
            <a:pPr marL="367392" indent="-367392">
              <a:spcBef>
                <a:spcPts val="400"/>
              </a:spcBef>
              <a:buSzPct val="100000"/>
              <a:buAutoNum type="arabicPeriod" startAt="7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Versuche, den Zeitplan nicht zu straff zu halten</a:t>
            </a:r>
            <a:r>
              <a:rPr dirty="0" smtClean="0">
                <a:solidFill>
                  <a:srgbClr val="C00000"/>
                </a:solidFill>
              </a:rPr>
              <a:t>. </a:t>
            </a:r>
            <a:endParaRPr dirty="0">
              <a:solidFill>
                <a:srgbClr val="C00000"/>
              </a:solidFill>
            </a:endParaRPr>
          </a:p>
          <a:p>
            <a:pPr marL="367392" indent="-367392">
              <a:spcBef>
                <a:spcPts val="400"/>
              </a:spcBef>
              <a:buSzPct val="100000"/>
              <a:buAutoNum type="arabicPeriod" startAt="8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Falls nötig, verschiebe den Termin</a:t>
            </a:r>
            <a:r>
              <a:rPr dirty="0" smtClean="0">
                <a:solidFill>
                  <a:srgbClr val="C00000"/>
                </a:solidFill>
              </a:rPr>
              <a:t>. 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AdobeStock_823732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6300" y="-10702"/>
            <a:ext cx="4985167" cy="6879404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Shape 158"/>
          <p:cNvSpPr/>
          <p:nvPr/>
        </p:nvSpPr>
        <p:spPr>
          <a:xfrm rot="16200000">
            <a:off x="4371199" y="2085197"/>
            <a:ext cx="401602" cy="9144004"/>
          </a:xfrm>
          <a:prstGeom prst="rect">
            <a:avLst/>
          </a:prstGeom>
          <a:solidFill>
            <a:srgbClr val="0D0D0D">
              <a:alpha val="57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8740713" y="0"/>
            <a:ext cx="403287" cy="6858000"/>
          </a:xfrm>
          <a:prstGeom prst="rect">
            <a:avLst/>
          </a:prstGeom>
          <a:solidFill>
            <a:srgbClr val="970D2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5172831" y="514283"/>
            <a:ext cx="342782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de-DE" dirty="0" smtClean="0">
                <a:solidFill>
                  <a:srgbClr val="C00000"/>
                </a:solidFill>
              </a:rPr>
              <a:t>Einzelne Lektionen im Zeitrahmen halten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4928867" y="2213355"/>
            <a:ext cx="3811845" cy="2221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21468" indent="-321468">
              <a:spcBef>
                <a:spcPts val="400"/>
              </a:spcBef>
              <a:buSzPct val="100000"/>
              <a:buAutoNum type="arabicPeriod"/>
              <a:defRPr sz="20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Allgemeine Hinweise</a:t>
            </a:r>
            <a:endParaRPr dirty="0">
              <a:solidFill>
                <a:srgbClr val="C00000"/>
              </a:solidFill>
            </a:endParaRPr>
          </a:p>
          <a:p>
            <a:pPr marL="321468" indent="-321468">
              <a:spcBef>
                <a:spcPts val="400"/>
              </a:spcBef>
              <a:buSzPct val="100000"/>
              <a:buAutoNum type="arabicPeriod"/>
              <a:defRPr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>
              <a:solidFill>
                <a:srgbClr val="C00000"/>
              </a:solidFill>
            </a:endParaRPr>
          </a:p>
          <a:p>
            <a:pPr marL="824592" lvl="1" indent="-367392">
              <a:spcBef>
                <a:spcPts val="1000"/>
              </a:spcBef>
              <a:buSzPct val="100000"/>
              <a:buAutoNum type="alphaLcPeriod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Versuche nicht, auf alles eine Antwort zu haben</a:t>
            </a:r>
            <a:r>
              <a:rPr dirty="0" smtClean="0">
                <a:solidFill>
                  <a:srgbClr val="C00000"/>
                </a:solidFill>
              </a:rPr>
              <a:t>.</a:t>
            </a:r>
            <a:endParaRPr dirty="0">
              <a:solidFill>
                <a:srgbClr val="C00000"/>
              </a:solidFill>
            </a:endParaRPr>
          </a:p>
          <a:p>
            <a:pPr marL="824592" lvl="1" indent="-367392">
              <a:spcBef>
                <a:spcPts val="1000"/>
              </a:spcBef>
              <a:buSzPct val="100000"/>
              <a:buAutoNum type="alphaLcPeriod" startAt="2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Füge keine Inhalte hinzu</a:t>
            </a:r>
            <a:r>
              <a:rPr dirty="0" smtClean="0">
                <a:solidFill>
                  <a:srgbClr val="C00000"/>
                </a:solidFill>
              </a:rPr>
              <a:t>.</a:t>
            </a:r>
            <a:endParaRPr dirty="0">
              <a:solidFill>
                <a:srgbClr val="C00000"/>
              </a:solidFill>
            </a:endParaRPr>
          </a:p>
          <a:p>
            <a:pPr marL="824592" lvl="1" indent="-367392">
              <a:spcBef>
                <a:spcPts val="1000"/>
              </a:spcBef>
              <a:buSzPct val="100000"/>
              <a:buAutoNum type="alphaLcPeriod" startAt="3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Sei realistisch.</a:t>
            </a:r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162" name="image2.png" descr="CT_logo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58" y="5492684"/>
            <a:ext cx="1617579" cy="8087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AdobeStock_823732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6300" y="-10702"/>
            <a:ext cx="4985167" cy="6879404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 rot="16200000">
            <a:off x="4371199" y="2085197"/>
            <a:ext cx="401602" cy="9144004"/>
          </a:xfrm>
          <a:prstGeom prst="rect">
            <a:avLst/>
          </a:prstGeom>
          <a:solidFill>
            <a:srgbClr val="0D0D0D">
              <a:alpha val="57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8740713" y="0"/>
            <a:ext cx="403287" cy="6858000"/>
          </a:xfrm>
          <a:prstGeom prst="rect">
            <a:avLst/>
          </a:prstGeom>
          <a:solidFill>
            <a:srgbClr val="970D2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5203166" y="387878"/>
            <a:ext cx="3263229" cy="4196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21468" indent="-321468">
              <a:spcBef>
                <a:spcPts val="400"/>
              </a:spcBef>
              <a:buSzPct val="100000"/>
              <a:buAutoNum type="arabicPeriod"/>
              <a:defRPr sz="20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Allgemeine Hinweise</a:t>
            </a:r>
            <a:endParaRPr dirty="0">
              <a:solidFill>
                <a:srgbClr val="C00000"/>
              </a:solidFill>
            </a:endParaRPr>
          </a:p>
          <a:p>
            <a:pPr marL="321468" indent="-321468">
              <a:spcBef>
                <a:spcPts val="400"/>
              </a:spcBef>
              <a:buSzPct val="100000"/>
              <a:buAutoNum type="arabicPeriod"/>
              <a:defRPr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>
              <a:solidFill>
                <a:srgbClr val="C00000"/>
              </a:solidFill>
            </a:endParaRPr>
          </a:p>
          <a:p>
            <a:pPr marL="862013" lvl="1" indent="-393700">
              <a:spcBef>
                <a:spcPts val="400"/>
              </a:spcBef>
              <a:buSzPct val="100000"/>
              <a:buFont typeface="+mj-lt"/>
              <a:buAutoNum type="alphaLcPeriod" startAt="4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Wenn nötig, kürze Diskussionen ab</a:t>
            </a:r>
            <a:r>
              <a:rPr dirty="0" smtClean="0">
                <a:solidFill>
                  <a:srgbClr val="C00000"/>
                </a:solidFill>
              </a:rPr>
              <a:t>.</a:t>
            </a:r>
            <a:endParaRPr dirty="0">
              <a:solidFill>
                <a:srgbClr val="C00000"/>
              </a:solidFill>
            </a:endParaRPr>
          </a:p>
          <a:p>
            <a:pPr marL="824592" lvl="1" indent="-367392">
              <a:spcBef>
                <a:spcPts val="400"/>
              </a:spcBef>
              <a:buSzPct val="100000"/>
              <a:buAutoNum type="alphaLcPeriod" startAt="4"/>
              <a:defRPr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>
              <a:solidFill>
                <a:srgbClr val="C00000"/>
              </a:solidFill>
            </a:endParaRPr>
          </a:p>
          <a:p>
            <a:pPr marL="824592" lvl="1" indent="-367392">
              <a:spcBef>
                <a:spcPts val="400"/>
              </a:spcBef>
              <a:buSzPct val="100000"/>
              <a:buAutoNum type="alphaLcPeriod" startAt="6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Mach dir Markierungen in deinen Unterlagen</a:t>
            </a:r>
            <a:r>
              <a:rPr dirty="0" smtClean="0">
                <a:solidFill>
                  <a:srgbClr val="C00000"/>
                </a:solidFill>
              </a:rPr>
              <a:t>.</a:t>
            </a:r>
            <a:endParaRPr dirty="0">
              <a:solidFill>
                <a:srgbClr val="C00000"/>
              </a:solidFill>
            </a:endParaRPr>
          </a:p>
          <a:p>
            <a:pPr marL="824592" lvl="1" indent="-367392">
              <a:spcBef>
                <a:spcPts val="400"/>
              </a:spcBef>
              <a:buSzPct val="100000"/>
              <a:buAutoNum type="alphaLcPeriod" startAt="6"/>
              <a:defRPr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>
              <a:solidFill>
                <a:srgbClr val="C00000"/>
              </a:solidFill>
            </a:endParaRPr>
          </a:p>
          <a:p>
            <a:pPr marL="824592" lvl="1" indent="-367392">
              <a:spcBef>
                <a:spcPts val="400"/>
              </a:spcBef>
              <a:buSzPct val="100000"/>
              <a:buAutoNum type="alphaLcPeriod" startAt="7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Übe laut</a:t>
            </a:r>
            <a:r>
              <a:rPr dirty="0" smtClean="0">
                <a:solidFill>
                  <a:srgbClr val="C00000"/>
                </a:solidFill>
              </a:rPr>
              <a:t>.</a:t>
            </a:r>
            <a:endParaRPr dirty="0">
              <a:solidFill>
                <a:srgbClr val="C00000"/>
              </a:solidFill>
            </a:endParaRPr>
          </a:p>
          <a:p>
            <a:pPr marL="824592" lvl="1" indent="-367392">
              <a:spcBef>
                <a:spcPts val="400"/>
              </a:spcBef>
              <a:buSzPct val="100000"/>
              <a:buAutoNum type="alphaLcPeriod" startAt="7"/>
              <a:defRPr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>
              <a:solidFill>
                <a:srgbClr val="C00000"/>
              </a:solidFill>
            </a:endParaRPr>
          </a:p>
          <a:p>
            <a:pPr marL="824592" lvl="1" indent="-367392">
              <a:spcBef>
                <a:spcPts val="400"/>
              </a:spcBef>
              <a:buSzPct val="100000"/>
              <a:buAutoNum type="alphaLcPeriod" startAt="8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Bereite dich gut vor und beherrsche deinen Stoff</a:t>
            </a:r>
            <a:r>
              <a:rPr dirty="0" smtClean="0">
                <a:solidFill>
                  <a:srgbClr val="C00000"/>
                </a:solidFill>
              </a:rPr>
              <a:t>.</a:t>
            </a:r>
            <a:endParaRPr dirty="0">
              <a:solidFill>
                <a:srgbClr val="C00000"/>
              </a:solidFill>
            </a:endParaRPr>
          </a:p>
        </p:txBody>
      </p:sp>
      <p:pic>
        <p:nvPicPr>
          <p:cNvPr id="170" name="image2.png" descr="CT_logo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58" y="5492684"/>
            <a:ext cx="1617579" cy="808791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/>
          <p:nvPr/>
        </p:nvSpPr>
        <p:spPr>
          <a:xfrm>
            <a:off x="5233734" y="4628241"/>
            <a:ext cx="3202094" cy="1682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21468" indent="-321468">
              <a:spcBef>
                <a:spcPts val="400"/>
              </a:spcBef>
              <a:buSzPct val="100000"/>
              <a:buAutoNum type="arabicPeriod" startAt="2"/>
              <a:defRPr sz="20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Zeitnehmer</a:t>
            </a:r>
            <a:endParaRPr dirty="0">
              <a:solidFill>
                <a:srgbClr val="C00000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Setze für jede Schulung Zeitnehmer ein, die dabei helfen, im Zeitrahmen zu bleiben</a:t>
            </a:r>
            <a:r>
              <a:rPr dirty="0" smtClean="0">
                <a:solidFill>
                  <a:srgbClr val="C00000"/>
                </a:solidFill>
              </a:rPr>
              <a:t>. 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AdobeStock_823732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6300" y="-10702"/>
            <a:ext cx="4985167" cy="6879404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hape 176"/>
          <p:cNvSpPr/>
          <p:nvPr/>
        </p:nvSpPr>
        <p:spPr>
          <a:xfrm>
            <a:off x="5153167" y="436818"/>
            <a:ext cx="7578380" cy="47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5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de-DE" dirty="0" smtClean="0">
                <a:solidFill>
                  <a:srgbClr val="C00000"/>
                </a:solidFill>
              </a:rPr>
              <a:t>Die Zeit ist abgelaufen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177" name="Shape 177"/>
          <p:cNvSpPr/>
          <p:nvPr/>
        </p:nvSpPr>
        <p:spPr>
          <a:xfrm rot="16200000">
            <a:off x="4371199" y="2085197"/>
            <a:ext cx="401602" cy="9144004"/>
          </a:xfrm>
          <a:prstGeom prst="rect">
            <a:avLst/>
          </a:prstGeom>
          <a:solidFill>
            <a:srgbClr val="0D0D0D">
              <a:alpha val="57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8740713" y="0"/>
            <a:ext cx="403287" cy="6858000"/>
          </a:xfrm>
          <a:prstGeom prst="rect">
            <a:avLst/>
          </a:prstGeom>
          <a:solidFill>
            <a:srgbClr val="970D2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9" name="image2.png" descr="CT_logo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58" y="5492684"/>
            <a:ext cx="1617579" cy="808791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4928867" y="1024466"/>
            <a:ext cx="3811846" cy="54784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indent="-457200">
              <a:spcBef>
                <a:spcPts val="400"/>
              </a:spcBef>
              <a:buSzPct val="100000"/>
              <a:buAutoNum type="arabicPeriod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Der Zeitnehmer steht auf</a:t>
            </a:r>
            <a:endParaRPr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100000"/>
              <a:buAutoNum type="arabicPeriod"/>
              <a:defRPr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b="1"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100000"/>
              <a:buAutoNum type="arabicPeriod" startAt="2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Der Zeitnehmer geht langsam nach vorne</a:t>
            </a:r>
            <a:endParaRPr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100000"/>
              <a:buAutoNum type="arabicPeriod" startAt="2"/>
              <a:defRPr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b="1"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100000"/>
              <a:buAutoNum type="arabicPeriod" startAt="3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Der Zeitnehmer stellt sich für einen Moment neben den Sprecher</a:t>
            </a:r>
            <a:r>
              <a:rPr dirty="0" smtClean="0">
                <a:solidFill>
                  <a:srgbClr val="C00000"/>
                </a:solidFill>
              </a:rPr>
              <a:t>. </a:t>
            </a:r>
            <a:r>
              <a:rPr lang="de-DE" dirty="0">
                <a:solidFill>
                  <a:srgbClr val="C00000"/>
                </a:solidFill>
              </a:rPr>
              <a:t>Normalerweise beendet der Trainer spätestens zu diesem Zeitpunkt seine Lektion</a:t>
            </a:r>
            <a:r>
              <a:rPr dirty="0" smtClean="0">
                <a:solidFill>
                  <a:srgbClr val="C00000"/>
                </a:solidFill>
              </a:rPr>
              <a:t>. </a:t>
            </a:r>
            <a:endParaRPr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100000"/>
              <a:buAutoNum type="arabicPeriod" startAt="3"/>
              <a:defRPr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b="1" dirty="0">
              <a:solidFill>
                <a:srgbClr val="C00000"/>
              </a:solidFill>
            </a:endParaRPr>
          </a:p>
          <a:p>
            <a:pPr marL="457200" indent="-457200">
              <a:spcBef>
                <a:spcPts val="400"/>
              </a:spcBef>
              <a:buSzPct val="100000"/>
              <a:buAutoNum type="arabicPeriod" startAt="4"/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Falls nötig, unterbricht der Zeitnehmer den Sprecher</a:t>
            </a:r>
            <a:r>
              <a:rPr dirty="0" smtClean="0">
                <a:solidFill>
                  <a:srgbClr val="C00000"/>
                </a:solidFill>
              </a:rPr>
              <a:t>,</a:t>
            </a:r>
            <a:r>
              <a:rPr lang="de-DE" dirty="0" smtClean="0">
                <a:solidFill>
                  <a:srgbClr val="C00000"/>
                </a:solidFill>
              </a:rPr>
              <a:t> dankt ihm und erklärt, dass die Schulung nun mit einer neuen Lektion weitergehen muss.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AdobeStock_823732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6300" y="-10702"/>
            <a:ext cx="4985167" cy="6879404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Shape 185"/>
          <p:cNvSpPr/>
          <p:nvPr/>
        </p:nvSpPr>
        <p:spPr>
          <a:xfrm rot="16200000">
            <a:off x="4371199" y="2085197"/>
            <a:ext cx="401602" cy="9144004"/>
          </a:xfrm>
          <a:prstGeom prst="rect">
            <a:avLst/>
          </a:prstGeom>
          <a:solidFill>
            <a:srgbClr val="0D0D0D">
              <a:alpha val="57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8740713" y="0"/>
            <a:ext cx="403287" cy="6858000"/>
          </a:xfrm>
          <a:prstGeom prst="rect">
            <a:avLst/>
          </a:prstGeom>
          <a:solidFill>
            <a:srgbClr val="970D2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5211271" y="476007"/>
            <a:ext cx="570490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67392" indent="-367392">
              <a:spcBef>
                <a:spcPts val="400"/>
              </a:spcBef>
              <a:buSzPct val="100000"/>
              <a:buAutoNum type="arabicPeriod" startAt="3"/>
              <a:defRPr sz="24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de-DE" dirty="0" smtClean="0">
                <a:solidFill>
                  <a:srgbClr val="C00000"/>
                </a:solidFill>
              </a:rPr>
              <a:t>Die </a:t>
            </a:r>
            <a:r>
              <a:rPr dirty="0" smtClean="0">
                <a:solidFill>
                  <a:srgbClr val="C00000"/>
                </a:solidFill>
              </a:rPr>
              <a:t>M</a:t>
            </a:r>
            <a:r>
              <a:rPr dirty="0">
                <a:solidFill>
                  <a:srgbClr val="C00000"/>
                </a:solidFill>
              </a:rPr>
              <a:t>-S-N </a:t>
            </a:r>
            <a:r>
              <a:rPr lang="de-DE" dirty="0" smtClean="0">
                <a:solidFill>
                  <a:srgbClr val="C00000"/>
                </a:solidFill>
              </a:rPr>
              <a:t>Methode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5277754" y="1224845"/>
            <a:ext cx="3444043" cy="501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de-DE" dirty="0" smtClean="0">
                <a:solidFill>
                  <a:srgbClr val="C00000"/>
                </a:solidFill>
              </a:rPr>
              <a:t>Füge in der Vorbereitung Markierungen in deine Unterlagen ein </a:t>
            </a:r>
            <a:r>
              <a:rPr dirty="0" smtClean="0">
                <a:solidFill>
                  <a:srgbClr val="C00000"/>
                </a:solidFill>
              </a:rPr>
              <a:t>…</a:t>
            </a:r>
            <a:endParaRPr dirty="0">
              <a:solidFill>
                <a:srgbClr val="C00000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>
                <a:solidFill>
                  <a:srgbClr val="C00000"/>
                </a:solidFill>
              </a:rPr>
              <a:t> </a:t>
            </a:r>
          </a:p>
          <a:p>
            <a:pPr>
              <a:spcBef>
                <a:spcPts val="400"/>
              </a:spcBef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dirty="0">
                <a:solidFill>
                  <a:srgbClr val="C00000"/>
                </a:solidFill>
              </a:rPr>
              <a:t>M - </a:t>
            </a:r>
            <a:r>
              <a:rPr b="1" u="sng" dirty="0" smtClean="0">
                <a:solidFill>
                  <a:srgbClr val="C00000"/>
                </a:solidFill>
              </a:rPr>
              <a:t>MUS</a:t>
            </a:r>
            <a:r>
              <a:rPr lang="de-DE" b="1" u="sng" dirty="0" smtClean="0">
                <a:solidFill>
                  <a:srgbClr val="C00000"/>
                </a:solidFill>
              </a:rPr>
              <a:t>S</a:t>
            </a:r>
            <a:r>
              <a:rPr dirty="0" smtClean="0">
                <a:solidFill>
                  <a:srgbClr val="C00000"/>
                </a:solidFill>
              </a:rPr>
              <a:t> </a:t>
            </a:r>
            <a:r>
              <a:rPr lang="de-DE" b="1" dirty="0" smtClean="0">
                <a:solidFill>
                  <a:srgbClr val="C00000"/>
                </a:solidFill>
              </a:rPr>
              <a:t>GELERNT WERDEN </a:t>
            </a:r>
            <a:r>
              <a:rPr dirty="0" smtClean="0">
                <a:solidFill>
                  <a:srgbClr val="C00000"/>
                </a:solidFill>
              </a:rPr>
              <a:t>(</a:t>
            </a:r>
            <a:r>
              <a:rPr lang="de-DE" dirty="0" smtClean="0">
                <a:solidFill>
                  <a:srgbClr val="C00000"/>
                </a:solidFill>
              </a:rPr>
              <a:t>direkter Bezug zum Lerninhalt</a:t>
            </a:r>
            <a:r>
              <a:rPr dirty="0" smtClean="0">
                <a:solidFill>
                  <a:srgbClr val="C00000"/>
                </a:solidFill>
              </a:rPr>
              <a:t>)</a:t>
            </a:r>
            <a:endParaRPr dirty="0">
              <a:solidFill>
                <a:srgbClr val="C00000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>
                <a:solidFill>
                  <a:srgbClr val="C00000"/>
                </a:solidFill>
              </a:rPr>
              <a:t> </a:t>
            </a:r>
          </a:p>
          <a:p>
            <a:pPr>
              <a:spcBef>
                <a:spcPts val="400"/>
              </a:spcBef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dirty="0">
                <a:solidFill>
                  <a:srgbClr val="C00000"/>
                </a:solidFill>
              </a:rPr>
              <a:t>S </a:t>
            </a:r>
            <a:r>
              <a:rPr lang="mr-IN" b="1" dirty="0" smtClean="0">
                <a:solidFill>
                  <a:srgbClr val="C00000"/>
                </a:solidFill>
              </a:rPr>
              <a:t>–</a:t>
            </a:r>
            <a:r>
              <a:rPr b="1" dirty="0" smtClean="0">
                <a:solidFill>
                  <a:srgbClr val="C00000"/>
                </a:solidFill>
              </a:rPr>
              <a:t> </a:t>
            </a:r>
            <a:r>
              <a:rPr lang="de-DE" b="1" u="sng" dirty="0" smtClean="0">
                <a:solidFill>
                  <a:srgbClr val="C00000"/>
                </a:solidFill>
              </a:rPr>
              <a:t>SOLL </a:t>
            </a:r>
            <a:r>
              <a:rPr lang="de-DE" b="1" dirty="0" smtClean="0">
                <a:solidFill>
                  <a:srgbClr val="C00000"/>
                </a:solidFill>
              </a:rPr>
              <a:t>GELERNT WERDEN </a:t>
            </a:r>
            <a:r>
              <a:rPr dirty="0" smtClean="0">
                <a:solidFill>
                  <a:srgbClr val="C00000"/>
                </a:solidFill>
              </a:rPr>
              <a:t>(</a:t>
            </a:r>
            <a:r>
              <a:rPr lang="de-DE" dirty="0" smtClean="0">
                <a:solidFill>
                  <a:srgbClr val="C00000"/>
                </a:solidFill>
              </a:rPr>
              <a:t>ergänzend zum Lerninhalt</a:t>
            </a:r>
            <a:r>
              <a:rPr dirty="0" smtClean="0">
                <a:solidFill>
                  <a:srgbClr val="C00000"/>
                </a:solidFill>
              </a:rPr>
              <a:t>)</a:t>
            </a:r>
            <a:endParaRPr dirty="0">
              <a:solidFill>
                <a:srgbClr val="C00000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>
                <a:solidFill>
                  <a:srgbClr val="C00000"/>
                </a:solidFill>
              </a:rPr>
              <a:t> </a:t>
            </a:r>
          </a:p>
          <a:p>
            <a:pPr>
              <a:spcBef>
                <a:spcPts val="400"/>
              </a:spcBef>
              <a:defRPr sz="2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dirty="0">
                <a:solidFill>
                  <a:srgbClr val="C00000"/>
                </a:solidFill>
              </a:rPr>
              <a:t>N </a:t>
            </a:r>
            <a:r>
              <a:rPr lang="mr-IN" b="1" dirty="0" smtClean="0">
                <a:solidFill>
                  <a:srgbClr val="C00000"/>
                </a:solidFill>
              </a:rPr>
              <a:t>–</a:t>
            </a:r>
            <a:r>
              <a:rPr b="1" dirty="0" smtClean="0">
                <a:solidFill>
                  <a:srgbClr val="C00000"/>
                </a:solidFill>
              </a:rPr>
              <a:t> </a:t>
            </a:r>
            <a:r>
              <a:rPr lang="de-DE" b="1" u="sng" dirty="0" smtClean="0">
                <a:solidFill>
                  <a:srgbClr val="C00000"/>
                </a:solidFill>
              </a:rPr>
              <a:t>NETT </a:t>
            </a:r>
            <a:r>
              <a:rPr lang="de-DE" b="1" dirty="0" smtClean="0">
                <a:solidFill>
                  <a:srgbClr val="C00000"/>
                </a:solidFill>
              </a:rPr>
              <a:t>ZU LERNEN</a:t>
            </a:r>
            <a:r>
              <a:rPr dirty="0" smtClean="0">
                <a:solidFill>
                  <a:srgbClr val="C00000"/>
                </a:solidFill>
              </a:rPr>
              <a:t> (</a:t>
            </a:r>
            <a:r>
              <a:rPr lang="de-DE" dirty="0" smtClean="0">
                <a:solidFill>
                  <a:srgbClr val="C00000"/>
                </a:solidFill>
              </a:rPr>
              <a:t>zusätzliche, weniger wichtige Informationen</a:t>
            </a:r>
            <a:r>
              <a:rPr dirty="0" smtClean="0">
                <a:solidFill>
                  <a:srgbClr val="C00000"/>
                </a:solidFill>
              </a:rPr>
              <a:t>)</a:t>
            </a:r>
            <a:endParaRPr dirty="0">
              <a:solidFill>
                <a:srgbClr val="C00000"/>
              </a:solidFill>
            </a:endParaRPr>
          </a:p>
        </p:txBody>
      </p:sp>
      <p:pic>
        <p:nvPicPr>
          <p:cNvPr id="189" name="image2.png" descr="CT_logo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58" y="5492684"/>
            <a:ext cx="1617579" cy="8087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Macintosh PowerPoint</Application>
  <PresentationFormat>Bildschirmpräsentation (4:3)</PresentationFormat>
  <Paragraphs>68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Ingo Schreurs</cp:lastModifiedBy>
  <cp:revision>28</cp:revision>
  <dcterms:modified xsi:type="dcterms:W3CDTF">2017-01-06T09:48:57Z</dcterms:modified>
</cp:coreProperties>
</file>